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434" r:id="rId3"/>
    <p:sldId id="276" r:id="rId4"/>
    <p:sldId id="375" r:id="rId5"/>
    <p:sldId id="473" r:id="rId6"/>
    <p:sldId id="447" r:id="rId7"/>
    <p:sldId id="326" r:id="rId8"/>
    <p:sldId id="462" r:id="rId9"/>
    <p:sldId id="468" r:id="rId10"/>
    <p:sldId id="467" r:id="rId11"/>
    <p:sldId id="469" r:id="rId12"/>
    <p:sldId id="471" r:id="rId13"/>
    <p:sldId id="361" r:id="rId14"/>
    <p:sldId id="466" r:id="rId15"/>
    <p:sldId id="470" r:id="rId16"/>
    <p:sldId id="472" r:id="rId17"/>
    <p:sldId id="455" r:id="rId18"/>
    <p:sldId id="33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6600"/>
    <a:srgbClr val="00FFFF"/>
    <a:srgbClr val="FF6600"/>
    <a:srgbClr val="990000"/>
    <a:srgbClr val="FF3300"/>
    <a:srgbClr val="0066FF"/>
    <a:srgbClr val="FFFF00"/>
    <a:srgbClr val="0000FF"/>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52" autoAdjust="0"/>
    <p:restoredTop sz="94660" autoAdjust="0"/>
  </p:normalViewPr>
  <p:slideViewPr>
    <p:cSldViewPr snapToGrid="0">
      <p:cViewPr varScale="1">
        <p:scale>
          <a:sx n="114" d="100"/>
          <a:sy n="114" d="100"/>
        </p:scale>
        <p:origin x="798" y="102"/>
      </p:cViewPr>
      <p:guideLst>
        <p:guide orient="horz" pos="2160"/>
        <p:guide pos="3840"/>
      </p:guideLst>
    </p:cSldViewPr>
  </p:slideViewPr>
  <p:outlineViewPr>
    <p:cViewPr>
      <p:scale>
        <a:sx n="33" d="100"/>
        <a:sy n="33" d="100"/>
      </p:scale>
      <p:origin x="258" y="1976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5C2040-14C8-49B4-8C90-702FCDCF7283}" type="datetimeFigureOut">
              <a:rPr lang="en-US" smtClean="0"/>
              <a:t>11/20/2019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EB148F-04B4-4EE4-A3D3-F7C2B70F23A4}" type="slidenum">
              <a:rPr lang="en-US" smtClean="0"/>
              <a:t>‹#›</a:t>
            </a:fld>
            <a:endParaRPr lang="en-US"/>
          </a:p>
        </p:txBody>
      </p:sp>
    </p:spTree>
    <p:extLst>
      <p:ext uri="{BB962C8B-B14F-4D97-AF65-F5344CB8AC3E}">
        <p14:creationId xmlns:p14="http://schemas.microsoft.com/office/powerpoint/2010/main" val="189660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11/20/2019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11/20/2019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2.jfi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fif"/></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google.com/imgres?imgurl=https%3A%2F%2Fslidesgo.com%2Fstorage%2F32963%2FE86knJUqkgzcyT41p7CE9y89TKQKv8Swu075h9NmNF_y2byqliGjjBCXLGHbQKOCqSkmhOSKsJdLVsdRm_27cLR0vjxsNhuPRNeJBSTHhVDDERSziyaswbbTaJnOkpXnoB9A4fghreu3hbV_aq1h_lKPdy65v6ytX0jCUIWGFMyHwvDgkSSoeKGCCLm_Dnur63pX-g%253Ds1600.png&amp;imgrefurl=https%3A%2F%2Fslidesgo.com%2Ftheme%2Fhappy-thanksgiving&amp;docid=bwsiz7nzxb0wiM&amp;tbnid=mdJICkkCa1DyiM%3A&amp;vet=10ahUKEwikw8yCpPflAhVQeawKHVh9ChoQMwh_KAowCg..i&amp;w=1600&amp;h=900&amp;safe=strict&amp;bih=963&amp;biw=1920&amp;q=Thanksgiving%20images&amp;ved=0ahUKEwikw8yCpPflAhVQeawKHVh9ChoQMwh_KAowCg&amp;iact=mrc&amp;uact=8"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164106" y="609600"/>
            <a:ext cx="3369133" cy="3642851"/>
          </a:xfrm>
        </p:spPr>
        <p:txBody>
          <a:bodyPr>
            <a:normAutofit/>
          </a:bodyPr>
          <a:lstStyle/>
          <a:p>
            <a:pPr>
              <a:lnSpc>
                <a:spcPct val="90000"/>
              </a:lnSpc>
            </a:pPr>
            <a:r>
              <a:rPr lang="en-US" sz="4400" b="1">
                <a:ln w="3175" cmpd="sng">
                  <a:solidFill>
                    <a:srgbClr val="002060"/>
                  </a:solidFill>
                </a:ln>
              </a:rPr>
              <a:t>FuelMart &amp; Subway </a:t>
            </a:r>
            <a:br>
              <a:rPr lang="en-US" sz="4400" b="1">
                <a:ln w="3175" cmpd="sng">
                  <a:solidFill>
                    <a:srgbClr val="002060"/>
                  </a:solidFill>
                </a:ln>
              </a:rPr>
            </a:br>
            <a:r>
              <a:rPr lang="en-US" sz="4400" b="1">
                <a:ln w="3175" cmpd="sng">
                  <a:solidFill>
                    <a:srgbClr val="002060"/>
                  </a:solidFill>
                </a:ln>
              </a:rPr>
              <a:t>Safety Committee Meeting</a:t>
            </a:r>
          </a:p>
        </p:txBody>
      </p:sp>
      <p:sp>
        <p:nvSpPr>
          <p:cNvPr id="3" name="Subtitle 2"/>
          <p:cNvSpPr>
            <a:spLocks noGrp="1"/>
          </p:cNvSpPr>
          <p:nvPr>
            <p:ph type="subTitle" idx="1"/>
          </p:nvPr>
        </p:nvSpPr>
        <p:spPr>
          <a:xfrm>
            <a:off x="8164106" y="4365523"/>
            <a:ext cx="3369132" cy="1793053"/>
          </a:xfrm>
        </p:spPr>
        <p:txBody>
          <a:bodyPr>
            <a:normAutofit/>
          </a:bodyPr>
          <a:lstStyle/>
          <a:p>
            <a:pPr>
              <a:lnSpc>
                <a:spcPct val="90000"/>
              </a:lnSpc>
            </a:pPr>
            <a:r>
              <a:rPr lang="en-US" sz="1600" dirty="0"/>
              <a:t>Wednesday, November 20, 2019</a:t>
            </a:r>
          </a:p>
          <a:p>
            <a:pPr>
              <a:lnSpc>
                <a:spcPct val="90000"/>
              </a:lnSpc>
            </a:pPr>
            <a:r>
              <a:rPr lang="en-US" sz="1600" dirty="0"/>
              <a:t>2:00 PM Eastern</a:t>
            </a:r>
          </a:p>
          <a:p>
            <a:pPr>
              <a:lnSpc>
                <a:spcPct val="90000"/>
              </a:lnSpc>
            </a:pPr>
            <a:r>
              <a:rPr lang="en-US" sz="1600" dirty="0"/>
              <a:t>Corporate Office Conference Room and </a:t>
            </a:r>
            <a:r>
              <a:rPr lang="en-US" sz="1600" dirty="0" err="1"/>
              <a:t>GoTo</a:t>
            </a:r>
            <a:r>
              <a:rPr lang="en-US" sz="1600" dirty="0"/>
              <a:t> Meeting Web Conference </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3641" t="33878" r="24603" b="43165"/>
          <a:stretch/>
        </p:blipFill>
        <p:spPr>
          <a:xfrm>
            <a:off x="636915" y="2315380"/>
            <a:ext cx="6915663" cy="2230928"/>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682916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Rounded Rectangle 9">
            <a:extLst>
              <a:ext uri="{FF2B5EF4-FFF2-40B4-BE49-F238E27FC236}">
                <a16:creationId xmlns:a16="http://schemas.microsoft.com/office/drawing/2014/main" id="{BCA2EB72-13DC-4DC6-B461-3B036C55B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oundRect">
            <a:avLst>
              <a:gd name="adj" fmla="val 2627"/>
            </a:avLst>
          </a:prstGeom>
          <a:solidFill>
            <a:schemeClr val="bg2">
              <a:lumMod val="75000"/>
            </a:schemeClr>
          </a:solidFill>
          <a:ln w="44450">
            <a:gradFill>
              <a:gsLst>
                <a:gs pos="0">
                  <a:schemeClr val="bg2">
                    <a:alpha val="65000"/>
                  </a:schemeClr>
                </a:gs>
                <a:gs pos="98000">
                  <a:schemeClr val="bg2">
                    <a:lumMod val="75000"/>
                    <a:alpha val="55000"/>
                  </a:schemeClr>
                </a:gs>
              </a:gsLst>
              <a:lin ang="5400000" scaled="1"/>
            </a:gradFill>
          </a:ln>
          <a:effectLst>
            <a:innerShdw blurRad="63500" dist="50800" dir="14460000">
              <a:prstClr val="black">
                <a:alpha val="70000"/>
              </a:prstClr>
            </a:inn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B72F26-35A5-4AF8-B493-4C768E39BD94}"/>
              </a:ext>
            </a:extLst>
          </p:cNvPr>
          <p:cNvSpPr>
            <a:spLocks noGrp="1"/>
          </p:cNvSpPr>
          <p:nvPr>
            <p:ph type="title"/>
          </p:nvPr>
        </p:nvSpPr>
        <p:spPr>
          <a:xfrm>
            <a:off x="1286937" y="965199"/>
            <a:ext cx="6075552" cy="4918075"/>
          </a:xfrm>
        </p:spPr>
        <p:txBody>
          <a:bodyPr vert="horz" lIns="91440" tIns="45720" rIns="91440" bIns="45720" rtlCol="0" anchor="ctr">
            <a:normAutofit/>
          </a:bodyPr>
          <a:lstStyle/>
          <a:p>
            <a:pPr>
              <a:lnSpc>
                <a:spcPct val="90000"/>
              </a:lnSpc>
            </a:pPr>
            <a:r>
              <a:rPr lang="en-US" sz="26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Good housekeeping is a necessary requirement for maintaining safety in the workplace. Clean and tidy worksites hold fewer hazards for all employees as well as customers. Incidents and injuries are avoided, and productivity improved where good housekeeping is a daily occurrence.</a:t>
            </a:r>
          </a:p>
        </p:txBody>
      </p:sp>
      <p:sp>
        <p:nvSpPr>
          <p:cNvPr id="3" name="Text Placeholder 2">
            <a:extLst>
              <a:ext uri="{FF2B5EF4-FFF2-40B4-BE49-F238E27FC236}">
                <a16:creationId xmlns:a16="http://schemas.microsoft.com/office/drawing/2014/main" id="{D6231192-EF83-4477-AB8B-6B170C146080}"/>
              </a:ext>
            </a:extLst>
          </p:cNvPr>
          <p:cNvSpPr>
            <a:spLocks noGrp="1"/>
          </p:cNvSpPr>
          <p:nvPr>
            <p:ph type="body" idx="1"/>
          </p:nvPr>
        </p:nvSpPr>
        <p:spPr>
          <a:xfrm>
            <a:off x="7891121" y="965199"/>
            <a:ext cx="2950765" cy="4918075"/>
          </a:xfrm>
        </p:spPr>
        <p:txBody>
          <a:bodyPr vert="horz" lIns="91440" tIns="45720" rIns="91440" bIns="45720" rtlCol="0" anchor="ctr">
            <a:normAutofit/>
          </a:bodyPr>
          <a:lstStyle/>
          <a:p>
            <a:pPr algn="l">
              <a:buClr>
                <a:schemeClr val="tx1"/>
              </a:buClr>
            </a:pPr>
            <a:endParaRPr lang="en-US" sz="2100" dirty="0">
              <a:gradFill flip="none" rotWithShape="1">
                <a:gsLst>
                  <a:gs pos="0">
                    <a:schemeClr val="tx1"/>
                  </a:gs>
                  <a:gs pos="100000">
                    <a:schemeClr val="tx1">
                      <a:lumMod val="75000"/>
                    </a:schemeClr>
                  </a:gs>
                </a:gsLst>
                <a:lin ang="5400000" scaled="0"/>
                <a:tileRect/>
              </a:gradFill>
            </a:endParaRPr>
          </a:p>
        </p:txBody>
      </p:sp>
      <p:cxnSp>
        <p:nvCxnSpPr>
          <p:cNvPr id="10" name="Straight Connector 9">
            <a:extLst>
              <a:ext uri="{FF2B5EF4-FFF2-40B4-BE49-F238E27FC236}">
                <a16:creationId xmlns:a16="http://schemas.microsoft.com/office/drawing/2014/main" id="{C8F75BF3-096E-451E-A222-96A7F09468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8699" y="2011680"/>
            <a:ext cx="0" cy="283464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Picture 6" descr="A screenshot of a cell phone&#10;&#10;Description automatically generated">
            <a:extLst>
              <a:ext uri="{FF2B5EF4-FFF2-40B4-BE49-F238E27FC236}">
                <a16:creationId xmlns:a16="http://schemas.microsoft.com/office/drawing/2014/main" id="{81611F5F-C1F7-4A5F-9452-806477D4CCAF}"/>
              </a:ext>
            </a:extLst>
          </p:cNvPr>
          <p:cNvPicPr>
            <a:picLocks noChangeAspect="1"/>
          </p:cNvPicPr>
          <p:nvPr/>
        </p:nvPicPr>
        <p:blipFill>
          <a:blip r:embed="rId3"/>
          <a:stretch>
            <a:fillRect/>
          </a:stretch>
        </p:blipFill>
        <p:spPr>
          <a:xfrm>
            <a:off x="7919974" y="1104181"/>
            <a:ext cx="2854418" cy="4655885"/>
          </a:xfrm>
          <a:prstGeom prst="rect">
            <a:avLst/>
          </a:prstGeom>
        </p:spPr>
      </p:pic>
    </p:spTree>
    <p:extLst>
      <p:ext uri="{BB962C8B-B14F-4D97-AF65-F5344CB8AC3E}">
        <p14:creationId xmlns:p14="http://schemas.microsoft.com/office/powerpoint/2010/main" val="2898093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FD6AF-5C5F-478A-BCBF-3B7E6297B8A2}"/>
              </a:ext>
            </a:extLst>
          </p:cNvPr>
          <p:cNvSpPr>
            <a:spLocks noGrp="1"/>
          </p:cNvSpPr>
          <p:nvPr>
            <p:ph type="title"/>
          </p:nvPr>
        </p:nvSpPr>
        <p:spPr>
          <a:xfrm>
            <a:off x="6677637" y="251670"/>
            <a:ext cx="4855603" cy="5738069"/>
          </a:xfrm>
        </p:spPr>
        <p:txBody>
          <a:bodyPr vert="horz" lIns="91440" tIns="45720" rIns="91440" bIns="45720" rtlCol="0" anchor="b">
            <a:normAutofit/>
          </a:bodyPr>
          <a:lstStyle/>
          <a:p>
            <a:pPr algn="ctr">
              <a:lnSpc>
                <a:spcPct val="90000"/>
              </a:lnSpc>
            </a:pPr>
            <a:br>
              <a:rPr lang="en-US" sz="1200" dirty="0">
                <a:effectLst>
                  <a:glow rad="38100">
                    <a:schemeClr val="bg1">
                      <a:lumMod val="65000"/>
                      <a:lumOff val="35000"/>
                      <a:alpha val="50000"/>
                    </a:schemeClr>
                  </a:glow>
                  <a:outerShdw blurRad="28575" dist="31750" dir="13200000" algn="tl" rotWithShape="0">
                    <a:srgbClr val="000000">
                      <a:alpha val="25000"/>
                    </a:srgbClr>
                  </a:outerShdw>
                </a:effectLst>
              </a:rPr>
            </a:br>
            <a:br>
              <a:rPr lang="en-US" sz="1200"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1600" dirty="0">
                <a:effectLst>
                  <a:glow rad="38100">
                    <a:schemeClr val="bg1">
                      <a:lumMod val="65000"/>
                      <a:lumOff val="35000"/>
                      <a:alpha val="50000"/>
                    </a:schemeClr>
                  </a:glow>
                  <a:outerShdw blurRad="28575" dist="31750" dir="13200000" algn="tl" rotWithShape="0">
                    <a:srgbClr val="000000">
                      <a:alpha val="25000"/>
                    </a:srgbClr>
                  </a:outerShdw>
                </a:effectLst>
              </a:rPr>
              <a:t>Good housekeeping is possibly the most visible evidence of management and employee concern for safety and health that an organization displays on a day-to-day basis. Orderliness at our worksite contributes to a safe environment for our customers by minimizing obstacles and potential safety and health threats, such as spills, trip hazards, etc. In fact, we have several good reasons for housekeeping: </a:t>
            </a:r>
            <a:br>
              <a:rPr lang="en-US" sz="1600"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1600" dirty="0">
                <a:effectLst>
                  <a:glow rad="38100">
                    <a:schemeClr val="bg1">
                      <a:lumMod val="65000"/>
                      <a:lumOff val="35000"/>
                      <a:alpha val="50000"/>
                    </a:schemeClr>
                  </a:glow>
                  <a:outerShdw blurRad="28575" dist="31750" dir="13200000" algn="tl" rotWithShape="0">
                    <a:srgbClr val="000000">
                      <a:alpha val="25000"/>
                    </a:srgbClr>
                  </a:outerShdw>
                </a:effectLst>
              </a:rPr>
              <a:t>Prevents incidents,</a:t>
            </a:r>
            <a:br>
              <a:rPr lang="en-US" sz="1600"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1600" dirty="0">
                <a:effectLst>
                  <a:glow rad="38100">
                    <a:schemeClr val="bg1">
                      <a:lumMod val="65000"/>
                      <a:lumOff val="35000"/>
                      <a:alpha val="50000"/>
                    </a:schemeClr>
                  </a:glow>
                  <a:outerShdw blurRad="28575" dist="31750" dir="13200000" algn="tl" rotWithShape="0">
                    <a:srgbClr val="000000">
                      <a:alpha val="25000"/>
                    </a:srgbClr>
                  </a:outerShdw>
                </a:effectLst>
              </a:rPr>
              <a:t>Prevents fire, </a:t>
            </a:r>
            <a:br>
              <a:rPr lang="en-US" sz="1600"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1600" dirty="0">
                <a:effectLst>
                  <a:glow rad="38100">
                    <a:schemeClr val="bg1">
                      <a:lumMod val="65000"/>
                      <a:lumOff val="35000"/>
                      <a:alpha val="50000"/>
                    </a:schemeClr>
                  </a:glow>
                  <a:outerShdw blurRad="28575" dist="31750" dir="13200000" algn="tl" rotWithShape="0">
                    <a:srgbClr val="000000">
                      <a:alpha val="25000"/>
                    </a:srgbClr>
                  </a:outerShdw>
                </a:effectLst>
              </a:rPr>
              <a:t>Saves time, </a:t>
            </a:r>
            <a:br>
              <a:rPr lang="en-US" sz="1600"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1600" dirty="0">
                <a:effectLst>
                  <a:glow rad="38100">
                    <a:schemeClr val="bg1">
                      <a:lumMod val="65000"/>
                      <a:lumOff val="35000"/>
                      <a:alpha val="50000"/>
                    </a:schemeClr>
                  </a:glow>
                  <a:outerShdw blurRad="28575" dist="31750" dir="13200000" algn="tl" rotWithShape="0">
                    <a:srgbClr val="000000">
                      <a:alpha val="25000"/>
                    </a:srgbClr>
                  </a:outerShdw>
                </a:effectLst>
              </a:rPr>
              <a:t>Gives control to our employees, </a:t>
            </a:r>
            <a:br>
              <a:rPr lang="en-US" sz="1600"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1600" dirty="0">
                <a:effectLst>
                  <a:glow rad="38100">
                    <a:schemeClr val="bg1">
                      <a:lumMod val="65000"/>
                      <a:lumOff val="35000"/>
                      <a:alpha val="50000"/>
                    </a:schemeClr>
                  </a:glow>
                  <a:outerShdw blurRad="28575" dist="31750" dir="13200000" algn="tl" rotWithShape="0">
                    <a:srgbClr val="000000">
                      <a:alpha val="25000"/>
                    </a:srgbClr>
                  </a:outerShdw>
                </a:effectLst>
              </a:rPr>
              <a:t>Increases production, </a:t>
            </a:r>
            <a:br>
              <a:rPr lang="en-US" sz="1600"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1600" dirty="0">
                <a:effectLst>
                  <a:glow rad="38100">
                    <a:schemeClr val="bg1">
                      <a:lumMod val="65000"/>
                      <a:lumOff val="35000"/>
                      <a:alpha val="50000"/>
                    </a:schemeClr>
                  </a:glow>
                  <a:outerShdw blurRad="28575" dist="31750" dir="13200000" algn="tl" rotWithShape="0">
                    <a:srgbClr val="000000">
                      <a:alpha val="25000"/>
                    </a:srgbClr>
                  </a:outerShdw>
                </a:effectLst>
              </a:rPr>
              <a:t>Gives our employees the freedom to move, </a:t>
            </a:r>
            <a:br>
              <a:rPr lang="en-US" sz="1600"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1600" dirty="0">
                <a:effectLst>
                  <a:glow rad="38100">
                    <a:schemeClr val="bg1">
                      <a:lumMod val="65000"/>
                      <a:lumOff val="35000"/>
                      <a:alpha val="50000"/>
                    </a:schemeClr>
                  </a:glow>
                  <a:outerShdw blurRad="28575" dist="31750" dir="13200000" algn="tl" rotWithShape="0">
                    <a:srgbClr val="000000">
                      <a:alpha val="25000"/>
                    </a:srgbClr>
                  </a:outerShdw>
                </a:effectLst>
              </a:rPr>
              <a:t>Gives our employees pride, </a:t>
            </a:r>
            <a:br>
              <a:rPr lang="en-US" sz="1600"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1600" dirty="0">
                <a:effectLst>
                  <a:glow rad="38100">
                    <a:schemeClr val="bg1">
                      <a:lumMod val="65000"/>
                      <a:lumOff val="35000"/>
                      <a:alpha val="50000"/>
                    </a:schemeClr>
                  </a:glow>
                  <a:outerShdw blurRad="28575" dist="31750" dir="13200000" algn="tl" rotWithShape="0">
                    <a:srgbClr val="000000">
                      <a:alpha val="25000"/>
                    </a:srgbClr>
                  </a:outerShdw>
                </a:effectLst>
              </a:rPr>
              <a:t>Protects our products and equipment and </a:t>
            </a:r>
            <a:br>
              <a:rPr lang="en-US" sz="1600"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1600" dirty="0">
                <a:effectLst>
                  <a:glow rad="38100">
                    <a:schemeClr val="bg1">
                      <a:lumMod val="65000"/>
                      <a:lumOff val="35000"/>
                      <a:alpha val="50000"/>
                    </a:schemeClr>
                  </a:glow>
                  <a:outerShdw blurRad="28575" dist="31750" dir="13200000" algn="tl" rotWithShape="0">
                    <a:srgbClr val="000000">
                      <a:alpha val="25000"/>
                    </a:srgbClr>
                  </a:outerShdw>
                </a:effectLst>
              </a:rPr>
              <a:t>Reduces our waste.</a:t>
            </a:r>
            <a:br>
              <a:rPr lang="en-US" sz="1600" dirty="0">
                <a:effectLst>
                  <a:glow rad="38100">
                    <a:schemeClr val="bg1">
                      <a:lumMod val="65000"/>
                      <a:lumOff val="35000"/>
                      <a:alpha val="50000"/>
                    </a:schemeClr>
                  </a:glow>
                  <a:outerShdw blurRad="28575" dist="31750" dir="13200000" algn="tl" rotWithShape="0">
                    <a:srgbClr val="000000">
                      <a:alpha val="25000"/>
                    </a:srgbClr>
                  </a:outerShdw>
                </a:effectLst>
              </a:rPr>
            </a:br>
            <a:endParaRPr lang="en-US" sz="1600" dirty="0">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10" name="Rounded Rectangle 7">
            <a:extLst>
              <a:ext uri="{FF2B5EF4-FFF2-40B4-BE49-F238E27FC236}">
                <a16:creationId xmlns:a16="http://schemas.microsoft.com/office/drawing/2014/main" id="{33C1B61B-2FDD-4051-8F8A-88E694820B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290" y="620720"/>
            <a:ext cx="5457375" cy="5597200"/>
          </a:xfrm>
          <a:prstGeom prst="roundRect">
            <a:avLst>
              <a:gd name="adj" fmla="val 3812"/>
            </a:avLst>
          </a:prstGeom>
          <a:solidFill>
            <a:srgbClr val="FFFFFF"/>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43B376D6-C7ED-4124-B0B2-7FED3DC3169F}"/>
              </a:ext>
            </a:extLst>
          </p:cNvPr>
          <p:cNvPicPr>
            <a:picLocks noChangeAspect="1"/>
          </p:cNvPicPr>
          <p:nvPr/>
        </p:nvPicPr>
        <p:blipFill>
          <a:blip r:embed="rId3"/>
          <a:stretch>
            <a:fillRect/>
          </a:stretch>
        </p:blipFill>
        <p:spPr>
          <a:xfrm>
            <a:off x="1142167" y="1878601"/>
            <a:ext cx="4489621" cy="3081437"/>
          </a:xfrm>
          <a:prstGeom prst="rect">
            <a:avLst/>
          </a:prstGeom>
        </p:spPr>
      </p:pic>
    </p:spTree>
    <p:extLst>
      <p:ext uri="{BB962C8B-B14F-4D97-AF65-F5344CB8AC3E}">
        <p14:creationId xmlns:p14="http://schemas.microsoft.com/office/powerpoint/2010/main" val="3437323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8E808BB-2CDE-4092-82C9-E13C8D770E44}"/>
              </a:ext>
            </a:extLst>
          </p:cNvPr>
          <p:cNvSpPr>
            <a:spLocks noGrp="1"/>
          </p:cNvSpPr>
          <p:nvPr>
            <p:ph type="body" idx="1"/>
          </p:nvPr>
        </p:nvSpPr>
        <p:spPr>
          <a:xfrm>
            <a:off x="215510" y="213919"/>
            <a:ext cx="7410242" cy="6324904"/>
          </a:xfrm>
        </p:spPr>
        <p:txBody>
          <a:bodyPr>
            <a:normAutofit/>
          </a:bodyPr>
          <a:lstStyle/>
          <a:p>
            <a:endParaRPr lang="en-US" dirty="0">
              <a:effectLst/>
            </a:endParaRPr>
          </a:p>
          <a:p>
            <a:pPr algn="l"/>
            <a:r>
              <a:rPr lang="en-US" dirty="0">
                <a:effectLst/>
              </a:rPr>
              <a:t>As a manager take a walk around of your facility to Identify main housekeeping issues, such as a lack of order, spills, icy patches, blocked or unsafe exit routes, sharp or protruding objects, overgrown weeds, or other hazards due to poor organization, poor maintenance, or poor housekeeping;</a:t>
            </a:r>
          </a:p>
          <a:p>
            <a:pPr algn="l"/>
            <a:endParaRPr lang="en-US" dirty="0">
              <a:effectLst/>
            </a:endParaRPr>
          </a:p>
          <a:p>
            <a:pPr algn="l"/>
            <a:r>
              <a:rPr lang="en-US" dirty="0">
                <a:effectLst/>
              </a:rPr>
              <a:t>Check that proper clearances are provided around storage, lighting, heating units, electrical panels, sprinklers, and fire extinguishers; </a:t>
            </a:r>
          </a:p>
          <a:p>
            <a:pPr algn="l"/>
            <a:r>
              <a:rPr lang="en-US" dirty="0">
                <a:effectLst/>
              </a:rPr>
              <a:t>Ensure that noncompatible chemicals are segregated from each other;</a:t>
            </a:r>
          </a:p>
          <a:p>
            <a:pPr algn="l"/>
            <a:r>
              <a:rPr lang="en-US" dirty="0">
                <a:effectLst/>
              </a:rPr>
              <a:t> and</a:t>
            </a:r>
          </a:p>
          <a:p>
            <a:pPr algn="l"/>
            <a:r>
              <a:rPr lang="en-US" dirty="0">
                <a:effectLst/>
              </a:rPr>
              <a:t>Ask employees working in each area to identify and recommend any corrective actions for their area.</a:t>
            </a:r>
          </a:p>
          <a:p>
            <a:endParaRPr lang="en-US" sz="1100" dirty="0"/>
          </a:p>
        </p:txBody>
      </p:sp>
      <p:pic>
        <p:nvPicPr>
          <p:cNvPr id="5" name="Picture 4" descr="A close up of text on a white background&#10;&#10;Description automatically generated">
            <a:extLst>
              <a:ext uri="{FF2B5EF4-FFF2-40B4-BE49-F238E27FC236}">
                <a16:creationId xmlns:a16="http://schemas.microsoft.com/office/drawing/2014/main" id="{297B5471-5882-4E4E-A9F8-E73BB4A429A8}"/>
              </a:ext>
            </a:extLst>
          </p:cNvPr>
          <p:cNvPicPr>
            <a:picLocks noChangeAspect="1"/>
          </p:cNvPicPr>
          <p:nvPr/>
        </p:nvPicPr>
        <p:blipFill>
          <a:blip r:embed="rId2"/>
          <a:stretch>
            <a:fillRect/>
          </a:stretch>
        </p:blipFill>
        <p:spPr>
          <a:xfrm>
            <a:off x="7625752" y="765476"/>
            <a:ext cx="4375398" cy="5327047"/>
          </a:xfrm>
          <a:prstGeom prst="rect">
            <a:avLst/>
          </a:prstGeom>
        </p:spPr>
      </p:pic>
    </p:spTree>
    <p:extLst>
      <p:ext uri="{BB962C8B-B14F-4D97-AF65-F5344CB8AC3E}">
        <p14:creationId xmlns:p14="http://schemas.microsoft.com/office/powerpoint/2010/main" val="2114126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643192" y="609600"/>
            <a:ext cx="3643674"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2800" b="1"/>
              <a:t>Making Safety A Family Affair</a:t>
            </a:r>
          </a:p>
          <a:p>
            <a:pPr>
              <a:spcAft>
                <a:spcPts val="600"/>
              </a:spcAft>
            </a:pPr>
            <a:endParaRPr lang="en-US" sz="2800" b="1"/>
          </a:p>
        </p:txBody>
      </p:sp>
      <p:sp>
        <p:nvSpPr>
          <p:cNvPr id="3" name="Content Placeholder 2"/>
          <p:cNvSpPr>
            <a:spLocks noGrp="1"/>
          </p:cNvSpPr>
          <p:nvPr>
            <p:ph idx="1"/>
          </p:nvPr>
        </p:nvSpPr>
        <p:spPr>
          <a:xfrm>
            <a:off x="139673" y="2079770"/>
            <a:ext cx="3643674" cy="3216276"/>
          </a:xfrm>
        </p:spPr>
        <p:txBody>
          <a:bodyPr vert="horz" lIns="91440" tIns="45720" rIns="91440" bIns="45720" rtlCol="0" anchor="ctr">
            <a:normAutofit/>
          </a:bodyPr>
          <a:lstStyle/>
          <a:p>
            <a:pPr marL="457200" lvl="1" indent="0">
              <a:buNone/>
            </a:pPr>
            <a:r>
              <a:rPr lang="en-US" dirty="0"/>
              <a:t>Share a photo that depicts you and your family conducted a home fire drill at your outside meeting location with a sign promoting fire safety at home, fire prevention month, house evacuation map, etc.  </a:t>
            </a:r>
          </a:p>
        </p:txBody>
      </p:sp>
      <p:pic>
        <p:nvPicPr>
          <p:cNvPr id="1026" name="Picture 1" descr="image001">
            <a:extLst>
              <a:ext uri="{FF2B5EF4-FFF2-40B4-BE49-F238E27FC236}">
                <a16:creationId xmlns:a16="http://schemas.microsoft.com/office/drawing/2014/main" id="{27A5E9C3-FCBC-44EE-9966-C22A3C1AD91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30994" y="1014443"/>
            <a:ext cx="6916633" cy="4509073"/>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475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574" y="916233"/>
            <a:ext cx="11554691" cy="4139861"/>
          </a:xfrm>
        </p:spPr>
        <p:txBody>
          <a:bodyPr>
            <a:normAutofit fontScale="92500" lnSpcReduction="10000"/>
          </a:bodyPr>
          <a:lstStyle/>
          <a:p>
            <a:pPr marL="0" indent="0">
              <a:buNone/>
            </a:pPr>
            <a:endParaRPr lang="en-US" dirty="0"/>
          </a:p>
          <a:p>
            <a:pPr marL="457200" lvl="1" indent="0">
              <a:buNone/>
            </a:pPr>
            <a:endParaRPr lang="en-US" sz="2000" dirty="0"/>
          </a:p>
          <a:p>
            <a:pPr marL="457200" lvl="1" indent="0">
              <a:buNone/>
            </a:pPr>
            <a:endParaRPr lang="en-US" sz="2000" dirty="0"/>
          </a:p>
          <a:p>
            <a:pPr marL="457200" lvl="1" indent="0">
              <a:buNone/>
            </a:pPr>
            <a:r>
              <a:rPr lang="en-US" sz="2000" dirty="0"/>
              <a:t>					</a:t>
            </a:r>
          </a:p>
          <a:p>
            <a:pPr marL="457200" lvl="1" indent="0">
              <a:buNone/>
            </a:pPr>
            <a:r>
              <a:rPr lang="en-US" sz="2000" dirty="0"/>
              <a:t>							</a:t>
            </a:r>
          </a:p>
          <a:p>
            <a:pPr marL="457200" lvl="1" indent="0">
              <a:buNone/>
            </a:pPr>
            <a:r>
              <a:rPr lang="en-US" sz="2000" dirty="0"/>
              <a:t>				</a:t>
            </a:r>
          </a:p>
          <a:p>
            <a:pPr marL="457200" lvl="1" indent="0">
              <a:buNone/>
            </a:pPr>
            <a:r>
              <a:rPr lang="en-US" sz="2000" dirty="0"/>
              <a:t>					</a:t>
            </a:r>
            <a:r>
              <a:rPr lang="en-US" sz="2400" b="1" dirty="0"/>
              <a:t>Helen Evans </a:t>
            </a:r>
          </a:p>
          <a:p>
            <a:pPr marL="457200" lvl="1" indent="0">
              <a:buNone/>
            </a:pPr>
            <a:r>
              <a:rPr lang="en-US" sz="2400" b="1" dirty="0"/>
              <a:t>					Cody </a:t>
            </a:r>
            <a:r>
              <a:rPr lang="en-US" sz="2400" b="1" dirty="0" err="1"/>
              <a:t>Secrest</a:t>
            </a:r>
            <a:endParaRPr lang="en-US" sz="2400" b="1" dirty="0"/>
          </a:p>
          <a:p>
            <a:pPr marL="457200" lvl="1" indent="0">
              <a:buNone/>
            </a:pPr>
            <a:r>
              <a:rPr lang="en-US" sz="4400" dirty="0">
                <a:solidFill>
                  <a:srgbClr val="00CC00"/>
                </a:solidFill>
              </a:rPr>
              <a:t>			500 points </a:t>
            </a:r>
            <a:r>
              <a:rPr lang="en-US" sz="2000" dirty="0"/>
              <a:t>will be added to your card.</a:t>
            </a:r>
          </a:p>
          <a:p>
            <a:pPr lvl="1"/>
            <a:endParaRPr lang="en-US" sz="2000" dirty="0"/>
          </a:p>
          <a:p>
            <a:pPr marL="0" indent="0">
              <a:buNone/>
            </a:pPr>
            <a:endParaRPr lang="en-US" dirty="0">
              <a:solidFill>
                <a:srgbClr val="FFFF00"/>
              </a:solidFill>
            </a:endParaRPr>
          </a:p>
        </p:txBody>
      </p:sp>
      <p:sp>
        <p:nvSpPr>
          <p:cNvPr id="7" name="Title 1"/>
          <p:cNvSpPr txBox="1">
            <a:spLocks/>
          </p:cNvSpPr>
          <p:nvPr/>
        </p:nvSpPr>
        <p:spPr>
          <a:xfrm>
            <a:off x="278896" y="99705"/>
            <a:ext cx="6722919" cy="11331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FFFF00"/>
                </a:solidFill>
              </a:rPr>
              <a:t>Making Safety A Family Affair</a:t>
            </a:r>
          </a:p>
          <a:p>
            <a:endParaRPr lang="en-US" b="1" dirty="0">
              <a:solidFill>
                <a:srgbClr val="FF0000"/>
              </a:solidFill>
            </a:endParaRPr>
          </a:p>
        </p:txBody>
      </p:sp>
      <p:pic>
        <p:nvPicPr>
          <p:cNvPr id="6" name="Picture 5" descr="A picture containing drawing&#10;&#10;Description automatically generated">
            <a:extLst>
              <a:ext uri="{FF2B5EF4-FFF2-40B4-BE49-F238E27FC236}">
                <a16:creationId xmlns:a16="http://schemas.microsoft.com/office/drawing/2014/main" id="{D10D8C89-D623-4647-BC6D-78B149271DF1}"/>
              </a:ext>
            </a:extLst>
          </p:cNvPr>
          <p:cNvPicPr>
            <a:picLocks noChangeAspect="1"/>
          </p:cNvPicPr>
          <p:nvPr/>
        </p:nvPicPr>
        <p:blipFill>
          <a:blip r:embed="rId2"/>
          <a:stretch>
            <a:fillRect/>
          </a:stretch>
        </p:blipFill>
        <p:spPr>
          <a:xfrm rot="19767548">
            <a:off x="7976979" y="837198"/>
            <a:ext cx="3561760" cy="2445844"/>
          </a:xfrm>
          <a:prstGeom prst="rect">
            <a:avLst/>
          </a:prstGeom>
        </p:spPr>
      </p:pic>
      <p:pic>
        <p:nvPicPr>
          <p:cNvPr id="9" name="Picture 8" descr="A close up of a logo&#10;&#10;Description automatically generated">
            <a:extLst>
              <a:ext uri="{FF2B5EF4-FFF2-40B4-BE49-F238E27FC236}">
                <a16:creationId xmlns:a16="http://schemas.microsoft.com/office/drawing/2014/main" id="{978BE9B4-B8A5-4478-9376-7A35010456FD}"/>
              </a:ext>
            </a:extLst>
          </p:cNvPr>
          <p:cNvPicPr>
            <a:picLocks noChangeAspect="1"/>
          </p:cNvPicPr>
          <p:nvPr/>
        </p:nvPicPr>
        <p:blipFill>
          <a:blip r:embed="rId3"/>
          <a:stretch>
            <a:fillRect/>
          </a:stretch>
        </p:blipFill>
        <p:spPr>
          <a:xfrm>
            <a:off x="9152965" y="4360498"/>
            <a:ext cx="2548778" cy="2265580"/>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6D8B23ED-7E0B-4119-BACB-880AC556BA9E}"/>
              </a:ext>
            </a:extLst>
          </p:cNvPr>
          <p:cNvPicPr>
            <a:picLocks noChangeAspect="1"/>
          </p:cNvPicPr>
          <p:nvPr/>
        </p:nvPicPr>
        <p:blipFill>
          <a:blip r:embed="rId4"/>
          <a:stretch>
            <a:fillRect/>
          </a:stretch>
        </p:blipFill>
        <p:spPr>
          <a:xfrm>
            <a:off x="3808343" y="4798971"/>
            <a:ext cx="1504318" cy="1827107"/>
          </a:xfrm>
          <a:prstGeom prst="rect">
            <a:avLst/>
          </a:prstGeom>
        </p:spPr>
      </p:pic>
      <p:pic>
        <p:nvPicPr>
          <p:cNvPr id="8" name="Picture 6" descr="http://www.clker.com/cliparts/P/1/w/Y/p/v/congratulations-hi.png">
            <a:extLst>
              <a:ext uri="{FF2B5EF4-FFF2-40B4-BE49-F238E27FC236}">
                <a16:creationId xmlns:a16="http://schemas.microsoft.com/office/drawing/2014/main" id="{8517048B-90C3-40F9-AF95-7FA9D57305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426635">
            <a:off x="257710" y="1096966"/>
            <a:ext cx="6414475" cy="2645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734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44E78-7488-4E37-B467-96AA8FA93927}"/>
              </a:ext>
            </a:extLst>
          </p:cNvPr>
          <p:cNvSpPr>
            <a:spLocks noGrp="1"/>
          </p:cNvSpPr>
          <p:nvPr>
            <p:ph type="title"/>
          </p:nvPr>
        </p:nvSpPr>
        <p:spPr>
          <a:xfrm>
            <a:off x="8164106" y="609600"/>
            <a:ext cx="3369133" cy="3642851"/>
          </a:xfrm>
        </p:spPr>
        <p:txBody>
          <a:bodyPr vert="horz" lIns="91440" tIns="45720" rIns="91440" bIns="45720" rtlCol="0" anchor="b">
            <a:normAutofit/>
          </a:bodyPr>
          <a:lstStyle/>
          <a:p>
            <a:pPr algn="ctr"/>
            <a:r>
              <a:rPr lang="en-US" sz="4800" dirty="0">
                <a:effectLst>
                  <a:glow rad="38100">
                    <a:schemeClr val="bg1">
                      <a:lumMod val="65000"/>
                      <a:lumOff val="35000"/>
                      <a:alpha val="50000"/>
                    </a:schemeClr>
                  </a:glow>
                  <a:outerShdw blurRad="28575" dist="31750" dir="13200000" algn="tl" rotWithShape="0">
                    <a:srgbClr val="000000">
                      <a:alpha val="25000"/>
                    </a:srgbClr>
                  </a:outerShdw>
                </a:effectLst>
              </a:rPr>
              <a:t>Submitted by Helen Evans  783</a:t>
            </a:r>
          </a:p>
        </p:txBody>
      </p:sp>
      <p:sp>
        <p:nvSpPr>
          <p:cNvPr id="71" name="Rounded Rectangle 7">
            <a:extLst>
              <a:ext uri="{FF2B5EF4-FFF2-40B4-BE49-F238E27FC236}">
                <a16:creationId xmlns:a16="http://schemas.microsoft.com/office/drawing/2014/main" id="{06C49B84-A9D0-414D-A19C-83DCD389D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290" y="620720"/>
            <a:ext cx="6884079" cy="5597200"/>
          </a:xfrm>
          <a:prstGeom prst="roundRect">
            <a:avLst>
              <a:gd name="adj" fmla="val 3812"/>
            </a:avLst>
          </a:prstGeom>
          <a:solidFill>
            <a:srgbClr val="FFFFFF"/>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572a53b-8676-4c7a-915c-1e7a010499a8@namprd16">
            <a:extLst>
              <a:ext uri="{FF2B5EF4-FFF2-40B4-BE49-F238E27FC236}">
                <a16:creationId xmlns:a16="http://schemas.microsoft.com/office/drawing/2014/main" id="{7F118B0B-4843-4AAC-BD09-D3EBB858D80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142544" y="1048625"/>
            <a:ext cx="5915570" cy="45890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664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15C5E-2518-40DB-88BF-989FBCC1E589}"/>
              </a:ext>
            </a:extLst>
          </p:cNvPr>
          <p:cNvSpPr>
            <a:spLocks noGrp="1"/>
          </p:cNvSpPr>
          <p:nvPr>
            <p:ph type="title"/>
          </p:nvPr>
        </p:nvSpPr>
        <p:spPr>
          <a:xfrm>
            <a:off x="8164106" y="609600"/>
            <a:ext cx="3369133" cy="3642851"/>
          </a:xfrm>
        </p:spPr>
        <p:txBody>
          <a:bodyPr vert="horz" lIns="91440" tIns="45720" rIns="91440" bIns="45720" rtlCol="0" anchor="b">
            <a:normAutofit/>
          </a:bodyPr>
          <a:lstStyle/>
          <a:p>
            <a:pPr algn="ctr"/>
            <a:r>
              <a:rPr lang="en-US" sz="4800">
                <a:effectLst>
                  <a:glow rad="38100">
                    <a:schemeClr val="bg1">
                      <a:lumMod val="65000"/>
                      <a:lumOff val="35000"/>
                      <a:alpha val="50000"/>
                    </a:schemeClr>
                  </a:glow>
                  <a:outerShdw blurRad="28575" dist="31750" dir="13200000" algn="tl" rotWithShape="0">
                    <a:srgbClr val="000000">
                      <a:alpha val="25000"/>
                    </a:srgbClr>
                  </a:outerShdw>
                </a:effectLst>
              </a:rPr>
              <a:t>Submitted by Cody secrest 783</a:t>
            </a:r>
          </a:p>
        </p:txBody>
      </p:sp>
      <p:sp>
        <p:nvSpPr>
          <p:cNvPr id="71" name="Rounded Rectangle 7">
            <a:extLst>
              <a:ext uri="{FF2B5EF4-FFF2-40B4-BE49-F238E27FC236}">
                <a16:creationId xmlns:a16="http://schemas.microsoft.com/office/drawing/2014/main" id="{06C49B84-A9D0-414D-A19C-83DCD389D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290" y="620720"/>
            <a:ext cx="6884079" cy="5597200"/>
          </a:xfrm>
          <a:prstGeom prst="roundRect">
            <a:avLst>
              <a:gd name="adj" fmla="val 3812"/>
            </a:avLst>
          </a:prstGeom>
          <a:solidFill>
            <a:srgbClr val="FFFFFF"/>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8f5e44e5-e56a-4738-94fa-8ff3821fc911@namprd16">
            <a:extLst>
              <a:ext uri="{FF2B5EF4-FFF2-40B4-BE49-F238E27FC236}">
                <a16:creationId xmlns:a16="http://schemas.microsoft.com/office/drawing/2014/main" id="{1100EAAF-6726-47EC-8F2F-6674493ED85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93" r="1053" b="-3"/>
          <a:stretch/>
        </p:blipFill>
        <p:spPr bwMode="auto">
          <a:xfrm>
            <a:off x="1142544" y="1175197"/>
            <a:ext cx="5915570" cy="44882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8329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84572" y="570346"/>
            <a:ext cx="10017699" cy="11331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FF0000"/>
                </a:solidFill>
              </a:rPr>
              <a:t>Employee Concerns:</a:t>
            </a:r>
          </a:p>
          <a:p>
            <a:endParaRPr lang="en-US" b="1" dirty="0">
              <a:solidFill>
                <a:srgbClr val="FF0000"/>
              </a:solidFill>
            </a:endParaRPr>
          </a:p>
        </p:txBody>
      </p:sp>
      <p:sp>
        <p:nvSpPr>
          <p:cNvPr id="5" name="Content Placeholder 2"/>
          <p:cNvSpPr>
            <a:spLocks noGrp="1"/>
          </p:cNvSpPr>
          <p:nvPr>
            <p:ph idx="1"/>
          </p:nvPr>
        </p:nvSpPr>
        <p:spPr>
          <a:xfrm>
            <a:off x="484572" y="1787611"/>
            <a:ext cx="10326863" cy="3770507"/>
          </a:xfrm>
        </p:spPr>
        <p:txBody>
          <a:bodyPr>
            <a:normAutofit/>
          </a:bodyPr>
          <a:lstStyle/>
          <a:p>
            <a:pPr marL="0" indent="0">
              <a:buNone/>
            </a:pPr>
            <a:r>
              <a:rPr lang="en-US" sz="2000" dirty="0">
                <a:effectLst/>
              </a:rPr>
              <a:t>One of our FuelMart managers shared that employees did not want to participate in our family fire drill activity because they didn’t want to take a selfie. </a:t>
            </a:r>
          </a:p>
          <a:p>
            <a:pPr marL="0" indent="0">
              <a:buNone/>
            </a:pPr>
            <a:endParaRPr lang="en-US" sz="2000" dirty="0">
              <a:effectLst/>
            </a:endParaRPr>
          </a:p>
          <a:p>
            <a:pPr marL="0" indent="0">
              <a:buNone/>
            </a:pPr>
            <a:r>
              <a:rPr lang="en-US" sz="2000" dirty="0">
                <a:effectLst/>
              </a:rPr>
              <a:t>We want to hear from you.  Any questions, ideas or concerns are welcome!  This was meant to be a learning opportunity for your family.  We love fun interesting ideas!  </a:t>
            </a:r>
          </a:p>
          <a:p>
            <a:pPr marL="0" indent="0">
              <a:buNone/>
            </a:pPr>
            <a:endParaRPr lang="en-US" sz="2000" dirty="0">
              <a:effectLst/>
            </a:endParaRPr>
          </a:p>
        </p:txBody>
      </p:sp>
    </p:spTree>
    <p:extLst>
      <p:ext uri="{BB962C8B-B14F-4D97-AF65-F5344CB8AC3E}">
        <p14:creationId xmlns:p14="http://schemas.microsoft.com/office/powerpoint/2010/main" val="1464544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62446" y="56327"/>
            <a:ext cx="8686800" cy="1359551"/>
          </a:xfrm>
        </p:spPr>
        <p:txBody>
          <a:bodyPr>
            <a:normAutofit/>
          </a:bodyPr>
          <a:lstStyle/>
          <a:p>
            <a:pPr algn="ctr"/>
            <a:r>
              <a:rPr lang="en-US" b="1" dirty="0">
                <a:ln w="3175" cmpd="sng">
                  <a:solidFill>
                    <a:srgbClr val="FF0000"/>
                  </a:solidFill>
                </a:ln>
                <a:solidFill>
                  <a:srgbClr val="FF0000"/>
                </a:solidFill>
              </a:rPr>
              <a:t>Open Floor</a:t>
            </a:r>
            <a:br>
              <a:rPr lang="en-US" b="1" dirty="0">
                <a:ln w="3175" cmpd="sng">
                  <a:solidFill>
                    <a:srgbClr val="FF0000"/>
                  </a:solidFill>
                </a:ln>
                <a:solidFill>
                  <a:srgbClr val="FF0000"/>
                </a:solidFill>
              </a:rPr>
            </a:br>
            <a:r>
              <a:rPr lang="en-US" b="1" dirty="0">
                <a:ln w="3175" cmpd="sng">
                  <a:solidFill>
                    <a:srgbClr val="FF0000"/>
                  </a:solidFill>
                </a:ln>
                <a:solidFill>
                  <a:srgbClr val="FF0000"/>
                </a:solidFill>
              </a:rPr>
              <a:t>Safety Questions / Concerns</a:t>
            </a:r>
          </a:p>
        </p:txBody>
      </p:sp>
      <p:sp>
        <p:nvSpPr>
          <p:cNvPr id="7" name="Text Placeholder 2"/>
          <p:cNvSpPr txBox="1">
            <a:spLocks/>
          </p:cNvSpPr>
          <p:nvPr/>
        </p:nvSpPr>
        <p:spPr>
          <a:xfrm>
            <a:off x="1160319" y="3028562"/>
            <a:ext cx="9253248" cy="860400"/>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buClr>
              <a:buSzPct val="100000"/>
              <a:buFont typeface="Arial"/>
              <a:buNone/>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l"/>
            <a:endParaRPr lang="en-US" dirty="0"/>
          </a:p>
        </p:txBody>
      </p:sp>
      <p:sp>
        <p:nvSpPr>
          <p:cNvPr id="4" name="Text Placeholder 2">
            <a:extLst>
              <a:ext uri="{FF2B5EF4-FFF2-40B4-BE49-F238E27FC236}">
                <a16:creationId xmlns:a16="http://schemas.microsoft.com/office/drawing/2014/main" id="{1EAED07D-8692-4A4D-AE90-BFF36AD94136}"/>
              </a:ext>
            </a:extLst>
          </p:cNvPr>
          <p:cNvSpPr>
            <a:spLocks noGrp="1"/>
          </p:cNvSpPr>
          <p:nvPr/>
        </p:nvSpPr>
        <p:spPr>
          <a:xfrm>
            <a:off x="792245" y="6253658"/>
            <a:ext cx="9776332" cy="604342"/>
          </a:xfrm>
          <a:prstGeom prst="rect">
            <a:avLst/>
          </a:prstGeom>
        </p:spPr>
        <p:txBody>
          <a:bodyPr vert="horz" lIns="91440" tIns="45720" rIns="91440" bIns="45720" rtlCol="0" anchor="t">
            <a:normAutofit/>
          </a:bodyPr>
          <a:lstStyle>
            <a:lvl1pPr marL="0" indent="0" algn="r" defTabSz="457200" rtl="0" eaLnBrk="1" latinLnBrk="0" hangingPunct="1">
              <a:spcBef>
                <a:spcPct val="20000"/>
              </a:spcBef>
              <a:spcAft>
                <a:spcPts val="600"/>
              </a:spcAft>
              <a:buClr>
                <a:schemeClr val="accent1"/>
              </a:buClr>
              <a:buSzPct val="100000"/>
              <a:buFont typeface="Arial"/>
              <a:buNone/>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dirty="0">
                <a:solidFill>
                  <a:srgbClr val="00FFFF"/>
                </a:solidFill>
              </a:rPr>
              <a:t>Next Safety Committee Meeting is Wednesday, Dec. 18, 2019 at 2:00 PM Eastern</a:t>
            </a:r>
          </a:p>
          <a:p>
            <a:endParaRPr lang="en-US" dirty="0"/>
          </a:p>
        </p:txBody>
      </p:sp>
      <p:pic>
        <p:nvPicPr>
          <p:cNvPr id="3075" name="Picture 3" descr="Image result for Thanksgiving images">
            <a:hlinkClick r:id="rId2"/>
            <a:extLst>
              <a:ext uri="{FF2B5EF4-FFF2-40B4-BE49-F238E27FC236}">
                <a16:creationId xmlns:a16="http://schemas.microsoft.com/office/drawing/2014/main" id="{F9175C68-63B9-4126-AE94-9622025648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447" y="1544129"/>
            <a:ext cx="8608096" cy="4589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466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BD3ED2-B0E6-45A2-ABD5-ECF31BC3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2D2D1E8-4ABF-4B6B-B39D-40B080B61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160" y="0"/>
            <a:ext cx="9369421" cy="6857999"/>
          </a:xfrm>
          <a:prstGeom prst="rect">
            <a:avLst/>
          </a:prstGeom>
          <a:gradFill flip="none" rotWithShape="1">
            <a:gsLst>
              <a:gs pos="10000">
                <a:schemeClr val="bg2">
                  <a:lumMod val="60000"/>
                  <a:lumOff val="40000"/>
                  <a:alpha val="40000"/>
                </a:schemeClr>
              </a:gs>
              <a:gs pos="70000">
                <a:schemeClr val="bg2">
                  <a:alpha val="0"/>
                </a:schemeClr>
              </a:gs>
              <a:gs pos="0">
                <a:schemeClr val="bg2">
                  <a:lumMod val="40000"/>
                  <a:lumOff val="60000"/>
                  <a:alpha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BC7AB4B5-66A5-48D1-BD88-C60A16ED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88489"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algn="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26A6809-4225-42AC-B927-48D14BACA728}"/>
              </a:ext>
            </a:extLst>
          </p:cNvPr>
          <p:cNvSpPr/>
          <p:nvPr/>
        </p:nvSpPr>
        <p:spPr>
          <a:xfrm>
            <a:off x="962022" y="643467"/>
            <a:ext cx="4340023" cy="5571064"/>
          </a:xfrm>
          <a:prstGeom prst="rect">
            <a:avLst/>
          </a:prstGeom>
        </p:spPr>
        <p:txBody>
          <a:bodyPr vert="horz" lIns="91440" tIns="45720" rIns="91440" bIns="45720" rtlCol="0" anchor="ctr">
            <a:normAutofit/>
          </a:bodyPr>
          <a:lstStyle/>
          <a:p>
            <a:pPr>
              <a:spcBef>
                <a:spcPct val="0"/>
              </a:spcBef>
              <a:spcAft>
                <a:spcPts val="600"/>
              </a:spcAft>
            </a:pPr>
            <a:r>
              <a:rPr lang="en-US" sz="4400" b="1"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October 2019 Review:</a:t>
            </a:r>
          </a:p>
        </p:txBody>
      </p:sp>
      <p:sp>
        <p:nvSpPr>
          <p:cNvPr id="3" name="Rectangle 2">
            <a:extLst>
              <a:ext uri="{FF2B5EF4-FFF2-40B4-BE49-F238E27FC236}">
                <a16:creationId xmlns:a16="http://schemas.microsoft.com/office/drawing/2014/main" id="{CCD34E54-6C58-4F62-A1EE-646B7B349BD8}"/>
              </a:ext>
            </a:extLst>
          </p:cNvPr>
          <p:cNvSpPr/>
          <p:nvPr/>
        </p:nvSpPr>
        <p:spPr>
          <a:xfrm>
            <a:off x="6708499" y="643467"/>
            <a:ext cx="4521480" cy="5571064"/>
          </a:xfrm>
          <a:prstGeom prst="rect">
            <a:avLst/>
          </a:prstGeom>
        </p:spPr>
        <p:txBody>
          <a:bodyPr vert="horz" lIns="91440" tIns="45720" rIns="91440" bIns="45720" rtlCol="0" anchor="ctr">
            <a:normAutofit/>
          </a:bodyPr>
          <a:lstStyle/>
          <a:p>
            <a:pPr marL="285750" indent="-285750">
              <a:spcBef>
                <a:spcPct val="20000"/>
              </a:spcBef>
              <a:spcAft>
                <a:spcPts val="600"/>
              </a:spcAft>
              <a:buClr>
                <a:schemeClr val="tx1"/>
              </a:buClr>
              <a:buSzPct val="100000"/>
              <a:buFont typeface="Arial"/>
              <a:buChar char="•"/>
            </a:pPr>
            <a:r>
              <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Safety Topic – Fire Prevention/Fire Safety - Activity</a:t>
            </a:r>
          </a:p>
          <a:p>
            <a:pPr marL="285750" indent="-285750">
              <a:spcBef>
                <a:spcPct val="20000"/>
              </a:spcBef>
              <a:spcAft>
                <a:spcPts val="600"/>
              </a:spcAft>
              <a:buClr>
                <a:schemeClr val="tx1"/>
              </a:buClr>
              <a:buSzPct val="100000"/>
              <a:buFont typeface="Arial"/>
              <a:buChar char="•"/>
            </a:pPr>
            <a:endPar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marL="285750" indent="-285750">
              <a:spcBef>
                <a:spcPct val="20000"/>
              </a:spcBef>
              <a:spcAft>
                <a:spcPts val="600"/>
              </a:spcAft>
              <a:buClr>
                <a:schemeClr val="tx1"/>
              </a:buClr>
              <a:buSzPct val="100000"/>
              <a:buFont typeface="Arial"/>
              <a:buChar char="•"/>
            </a:pPr>
            <a:r>
              <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No open safety concerns or suggestions for improvements</a:t>
            </a:r>
          </a:p>
        </p:txBody>
      </p:sp>
    </p:spTree>
    <p:extLst>
      <p:ext uri="{BB962C8B-B14F-4D97-AF65-F5344CB8AC3E}">
        <p14:creationId xmlns:p14="http://schemas.microsoft.com/office/powerpoint/2010/main" val="2787456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A672405-5F81-4E97-B4FC-E7F2CC16FE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9" h="6858000">
                <a:moveTo>
                  <a:pt x="0" y="0"/>
                </a:moveTo>
                <a:lnTo>
                  <a:pt x="12191999" y="0"/>
                </a:lnTo>
                <a:lnTo>
                  <a:pt x="12191999"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4996542" y="990601"/>
            <a:ext cx="6054045" cy="4632960"/>
          </a:xfrm>
        </p:spPr>
        <p:txBody>
          <a:bodyPr vert="horz" lIns="91440" tIns="45720" rIns="91440" bIns="45720" rtlCol="0" anchor="ctr">
            <a:normAutofit/>
          </a:bodyPr>
          <a:lstStyle/>
          <a:p>
            <a:pPr algn="l"/>
            <a:r>
              <a:rPr lang="en-US" sz="48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Incidents and Injuries</a:t>
            </a:r>
            <a:br>
              <a:rPr lang="en-US" sz="48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48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From 10/14/2019 to 11/29/2019</a:t>
            </a:r>
            <a:endParaRPr lang="en-US" sz="4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cxnSp>
        <p:nvCxnSpPr>
          <p:cNvPr id="9" name="Straight Connector 8">
            <a:extLst>
              <a:ext uri="{FF2B5EF4-FFF2-40B4-BE49-F238E27FC236}">
                <a16:creationId xmlns:a16="http://schemas.microsoft.com/office/drawing/2014/main" id="{FC86C303-74D6-4DF3-9113-E0A374D716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769" y="2057400"/>
            <a:ext cx="0" cy="2743200"/>
          </a:xfrm>
          <a:prstGeom prst="line">
            <a:avLst/>
          </a:prstGeom>
          <a:ln w="19050">
            <a:solidFill>
              <a:schemeClr val="accent1"/>
            </a:solidFill>
          </a:ln>
          <a:effectLst>
            <a:innerShdw blurRad="63500" dist="50800" dir="162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0404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BD3ED2-B0E6-45A2-ABD5-ECF31BC3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D2D1E8-4ABF-4B6B-B39D-40B080B61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160" y="0"/>
            <a:ext cx="9369421" cy="6857999"/>
          </a:xfrm>
          <a:prstGeom prst="rect">
            <a:avLst/>
          </a:prstGeom>
          <a:gradFill flip="none" rotWithShape="1">
            <a:gsLst>
              <a:gs pos="10000">
                <a:schemeClr val="bg2">
                  <a:lumMod val="60000"/>
                  <a:lumOff val="40000"/>
                  <a:alpha val="40000"/>
                </a:schemeClr>
              </a:gs>
              <a:gs pos="70000">
                <a:schemeClr val="bg2">
                  <a:alpha val="0"/>
                </a:schemeClr>
              </a:gs>
              <a:gs pos="0">
                <a:schemeClr val="bg2">
                  <a:lumMod val="40000"/>
                  <a:lumOff val="60000"/>
                  <a:alpha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BC7AB4B5-66A5-48D1-BD88-C60A16ED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88489"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algn="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962022" y="643467"/>
            <a:ext cx="4340023" cy="557106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4400" b="1">
                <a:gradFill flip="none" rotWithShape="1">
                  <a:gsLst>
                    <a:gs pos="0">
                      <a:schemeClr val="tx1"/>
                    </a:gs>
                    <a:gs pos="100000">
                      <a:schemeClr val="tx1">
                        <a:lumMod val="65000"/>
                      </a:schemeClr>
                    </a:gs>
                  </a:gsLst>
                  <a:lin ang="5580000" scaled="0"/>
                  <a:tileRect/>
                </a:gradFill>
              </a:rPr>
              <a:t>Employee Injuries:</a:t>
            </a:r>
          </a:p>
          <a:p>
            <a:pPr>
              <a:spcAft>
                <a:spcPts val="600"/>
              </a:spcAft>
            </a:pPr>
            <a:endParaRPr lang="en-US" sz="4400" b="1">
              <a:gradFill flip="none" rotWithShape="1">
                <a:gsLst>
                  <a:gs pos="0">
                    <a:schemeClr val="tx1"/>
                  </a:gs>
                  <a:gs pos="100000">
                    <a:schemeClr val="tx1">
                      <a:lumMod val="65000"/>
                    </a:schemeClr>
                  </a:gs>
                </a:gsLst>
                <a:lin ang="5580000" scaled="0"/>
                <a:tileRect/>
              </a:gradFill>
            </a:endParaRPr>
          </a:p>
        </p:txBody>
      </p:sp>
      <p:sp>
        <p:nvSpPr>
          <p:cNvPr id="5" name="Content Placeholder 2"/>
          <p:cNvSpPr>
            <a:spLocks noGrp="1"/>
          </p:cNvSpPr>
          <p:nvPr>
            <p:ph idx="1"/>
          </p:nvPr>
        </p:nvSpPr>
        <p:spPr>
          <a:xfrm>
            <a:off x="6708499" y="494950"/>
            <a:ext cx="4521480" cy="5719581"/>
          </a:xfrm>
        </p:spPr>
        <p:txBody>
          <a:bodyPr vert="horz" lIns="91440" tIns="45720" rIns="91440" bIns="45720" rtlCol="0" anchor="ctr">
            <a:normAutofit/>
          </a:bodyPr>
          <a:lstStyle/>
          <a:p>
            <a:pPr marL="0" indent="0">
              <a:buClr>
                <a:schemeClr val="tx1"/>
              </a:buClr>
            </a:pPr>
            <a:r>
              <a:rPr lang="en-US" dirty="0">
                <a:gradFill flip="none" rotWithShape="1">
                  <a:gsLst>
                    <a:gs pos="0">
                      <a:schemeClr val="tx1"/>
                    </a:gs>
                    <a:gs pos="100000">
                      <a:schemeClr val="tx1">
                        <a:lumMod val="75000"/>
                      </a:schemeClr>
                    </a:gs>
                  </a:gsLst>
                  <a:lin ang="5580000" scaled="0"/>
                  <a:tileRect/>
                </a:gradFill>
              </a:rPr>
              <a:t>Previous Injury – 08/31/2019 –</a:t>
            </a:r>
            <a:r>
              <a:rPr lang="en-US" dirty="0">
                <a:effectLst/>
              </a:rPr>
              <a:t>Employee was changing outside garbage.  After pulling the bag out of the trash can the employee lost balance and fell. </a:t>
            </a:r>
            <a:r>
              <a:rPr lang="en-US" dirty="0">
                <a:gradFill flip="none" rotWithShape="1">
                  <a:gsLst>
                    <a:gs pos="0">
                      <a:schemeClr val="tx1"/>
                    </a:gs>
                    <a:gs pos="100000">
                      <a:schemeClr val="tx1">
                        <a:lumMod val="75000"/>
                      </a:schemeClr>
                    </a:gs>
                  </a:gsLst>
                  <a:lin ang="5580000" scaled="0"/>
                  <a:tileRect/>
                </a:gradFill>
              </a:rPr>
              <a:t>Injury resulted in days away from work.  OSHA recordable injury.</a:t>
            </a:r>
          </a:p>
          <a:p>
            <a:pPr marL="0" indent="0">
              <a:buClr>
                <a:schemeClr val="tx1"/>
              </a:buClr>
            </a:pPr>
            <a:endParaRPr lang="en-US" dirty="0">
              <a:gradFill flip="none" rotWithShape="1">
                <a:gsLst>
                  <a:gs pos="0">
                    <a:schemeClr val="tx1"/>
                  </a:gs>
                  <a:gs pos="100000">
                    <a:schemeClr val="tx1">
                      <a:lumMod val="75000"/>
                    </a:schemeClr>
                  </a:gs>
                </a:gsLst>
                <a:lin ang="5580000" scaled="0"/>
                <a:tileRect/>
              </a:gradFill>
            </a:endParaRPr>
          </a:p>
          <a:p>
            <a:pPr marL="0" indent="0">
              <a:buClr>
                <a:schemeClr val="tx1"/>
              </a:buClr>
            </a:pPr>
            <a:endParaRPr lang="en-US" dirty="0">
              <a:gradFill flip="none" rotWithShape="1">
                <a:gsLst>
                  <a:gs pos="0">
                    <a:schemeClr val="tx1"/>
                  </a:gs>
                  <a:gs pos="100000">
                    <a:schemeClr val="tx1">
                      <a:lumMod val="75000"/>
                    </a:schemeClr>
                  </a:gs>
                </a:gsLst>
                <a:lin ang="5580000" scaled="0"/>
                <a:tileRect/>
              </a:gradFill>
            </a:endParaRPr>
          </a:p>
          <a:p>
            <a:pPr marL="0" indent="0">
              <a:buClr>
                <a:schemeClr val="tx1"/>
              </a:buClr>
            </a:pPr>
            <a:r>
              <a:rPr lang="en-US" dirty="0">
                <a:gradFill flip="none" rotWithShape="1">
                  <a:gsLst>
                    <a:gs pos="0">
                      <a:schemeClr val="tx1"/>
                    </a:gs>
                    <a:gs pos="100000">
                      <a:schemeClr val="tx1">
                        <a:lumMod val="75000"/>
                      </a:schemeClr>
                    </a:gs>
                  </a:gsLst>
                  <a:lin ang="5580000" scaled="0"/>
                  <a:tileRect/>
                </a:gradFill>
              </a:rPr>
              <a:t>11/17/19 Subway employee carrying a box of cookies tripped over a banana pepper box which was not put away during/immediately after the delivery.  Injury resulted in days away from work.  OSHA recordable injury.</a:t>
            </a:r>
          </a:p>
          <a:p>
            <a:pPr marL="0" indent="0">
              <a:buClr>
                <a:schemeClr val="tx1"/>
              </a:buClr>
              <a:buNone/>
            </a:pPr>
            <a:r>
              <a:rPr lang="en-US" dirty="0">
                <a:gradFill flip="none" rotWithShape="1">
                  <a:gsLst>
                    <a:gs pos="0">
                      <a:schemeClr val="tx1"/>
                    </a:gs>
                    <a:gs pos="100000">
                      <a:schemeClr val="tx1">
                        <a:lumMod val="75000"/>
                      </a:schemeClr>
                    </a:gs>
                  </a:gsLst>
                  <a:lin ang="5580000" scaled="0"/>
                  <a:tileRect/>
                </a:gradFill>
              </a:rPr>
              <a:t>	Preventable by keeping walking areas 	clear and proper storage of 	products (housekeeping).</a:t>
            </a:r>
          </a:p>
          <a:p>
            <a:pPr marL="0" indent="0">
              <a:buClr>
                <a:schemeClr val="tx1"/>
              </a:buClr>
            </a:pPr>
            <a:endParaRPr lang="en-US" dirty="0">
              <a:gradFill flip="none" rotWithShape="1">
                <a:gsLst>
                  <a:gs pos="0">
                    <a:schemeClr val="tx1"/>
                  </a:gs>
                  <a:gs pos="100000">
                    <a:schemeClr val="tx1">
                      <a:lumMod val="75000"/>
                    </a:schemeClr>
                  </a:gs>
                </a:gsLst>
                <a:lin ang="5580000" scaled="0"/>
                <a:tileRect/>
              </a:gradFill>
            </a:endParaRPr>
          </a:p>
        </p:txBody>
      </p:sp>
    </p:spTree>
    <p:extLst>
      <p:ext uri="{BB962C8B-B14F-4D97-AF65-F5344CB8AC3E}">
        <p14:creationId xmlns:p14="http://schemas.microsoft.com/office/powerpoint/2010/main" val="2063016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42705" y="159286"/>
            <a:ext cx="6705472" cy="11331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FF0000"/>
                </a:solidFill>
              </a:rPr>
              <a:t>FM 782 property damage:</a:t>
            </a:r>
          </a:p>
          <a:p>
            <a:endParaRPr lang="en-US" b="1" dirty="0">
              <a:solidFill>
                <a:srgbClr val="FF0000"/>
              </a:solidFill>
            </a:endParaRPr>
          </a:p>
        </p:txBody>
      </p:sp>
      <p:sp>
        <p:nvSpPr>
          <p:cNvPr id="5" name="Content Placeholder 2"/>
          <p:cNvSpPr>
            <a:spLocks noGrp="1"/>
          </p:cNvSpPr>
          <p:nvPr>
            <p:ph idx="1"/>
          </p:nvPr>
        </p:nvSpPr>
        <p:spPr>
          <a:xfrm>
            <a:off x="342705" y="556521"/>
            <a:ext cx="11587627" cy="2462726"/>
          </a:xfrm>
        </p:spPr>
        <p:txBody>
          <a:bodyPr>
            <a:normAutofit/>
          </a:bodyPr>
          <a:lstStyle/>
          <a:p>
            <a:pPr marL="0" indent="0">
              <a:buNone/>
            </a:pPr>
            <a:r>
              <a:rPr lang="en-US" sz="2000" dirty="0">
                <a:effectLst/>
              </a:rPr>
              <a:t>On 10/28/2019 a customer drove into and damaged the outside plastic cabinet (screws broke) which holds the windshield washer fluid.  Will need repaired or replaced.  Customer vehicle sustained scratches to the front bumper.</a:t>
            </a:r>
            <a:endParaRPr lang="en-US" dirty="0">
              <a:effectLst/>
            </a:endParaRPr>
          </a:p>
          <a:p>
            <a:pPr marL="0" indent="0">
              <a:buNone/>
            </a:pPr>
            <a:endParaRPr lang="en-US" sz="2000" dirty="0">
              <a:solidFill>
                <a:srgbClr val="FFFF00"/>
              </a:solidFill>
            </a:endParaRPr>
          </a:p>
        </p:txBody>
      </p:sp>
      <p:pic>
        <p:nvPicPr>
          <p:cNvPr id="4" name="Picture 3" descr="A car parked in a parking lot&#10;&#10;Description automatically generated">
            <a:extLst>
              <a:ext uri="{FF2B5EF4-FFF2-40B4-BE49-F238E27FC236}">
                <a16:creationId xmlns:a16="http://schemas.microsoft.com/office/drawing/2014/main" id="{99F9C18F-F331-4EC3-B3C5-F43769B0E05F}"/>
              </a:ext>
            </a:extLst>
          </p:cNvPr>
          <p:cNvPicPr>
            <a:picLocks noChangeAspect="1"/>
          </p:cNvPicPr>
          <p:nvPr/>
        </p:nvPicPr>
        <p:blipFill>
          <a:blip r:embed="rId2"/>
          <a:stretch>
            <a:fillRect/>
          </a:stretch>
        </p:blipFill>
        <p:spPr>
          <a:xfrm>
            <a:off x="1115736" y="2149381"/>
            <a:ext cx="3367926" cy="4490567"/>
          </a:xfrm>
          <a:prstGeom prst="rect">
            <a:avLst/>
          </a:prstGeom>
        </p:spPr>
      </p:pic>
      <p:pic>
        <p:nvPicPr>
          <p:cNvPr id="7" name="Picture 6" descr="A close up of a bottle&#10;&#10;Description automatically generated">
            <a:extLst>
              <a:ext uri="{FF2B5EF4-FFF2-40B4-BE49-F238E27FC236}">
                <a16:creationId xmlns:a16="http://schemas.microsoft.com/office/drawing/2014/main" id="{83311E98-CD00-428D-88D6-C6F0367CFAC3}"/>
              </a:ext>
            </a:extLst>
          </p:cNvPr>
          <p:cNvPicPr>
            <a:picLocks noChangeAspect="1"/>
          </p:cNvPicPr>
          <p:nvPr/>
        </p:nvPicPr>
        <p:blipFill>
          <a:blip r:embed="rId3"/>
          <a:stretch>
            <a:fillRect/>
          </a:stretch>
        </p:blipFill>
        <p:spPr>
          <a:xfrm>
            <a:off x="5268141" y="2171465"/>
            <a:ext cx="5957977" cy="4468483"/>
          </a:xfrm>
          <a:prstGeom prst="rect">
            <a:avLst/>
          </a:prstGeom>
        </p:spPr>
      </p:pic>
    </p:spTree>
    <p:extLst>
      <p:ext uri="{BB962C8B-B14F-4D97-AF65-F5344CB8AC3E}">
        <p14:creationId xmlns:p14="http://schemas.microsoft.com/office/powerpoint/2010/main" val="1010378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42705" y="159286"/>
            <a:ext cx="6705472" cy="11331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FF0000"/>
                </a:solidFill>
              </a:rPr>
              <a:t>FM 727 property damage:</a:t>
            </a:r>
          </a:p>
          <a:p>
            <a:endParaRPr lang="en-US" b="1" dirty="0">
              <a:solidFill>
                <a:srgbClr val="FF0000"/>
              </a:solidFill>
            </a:endParaRPr>
          </a:p>
        </p:txBody>
      </p:sp>
      <p:sp>
        <p:nvSpPr>
          <p:cNvPr id="5" name="Content Placeholder 2"/>
          <p:cNvSpPr>
            <a:spLocks noGrp="1"/>
          </p:cNvSpPr>
          <p:nvPr>
            <p:ph idx="1"/>
          </p:nvPr>
        </p:nvSpPr>
        <p:spPr>
          <a:xfrm>
            <a:off x="342705" y="556521"/>
            <a:ext cx="11587627" cy="2462726"/>
          </a:xfrm>
        </p:spPr>
        <p:txBody>
          <a:bodyPr>
            <a:normAutofit/>
          </a:bodyPr>
          <a:lstStyle/>
          <a:p>
            <a:pPr marL="0" indent="0">
              <a:buNone/>
            </a:pPr>
            <a:r>
              <a:rPr lang="en-US" sz="2000" dirty="0">
                <a:effectLst/>
              </a:rPr>
              <a:t>On 11/08/2019 Les identified damage to the diesel canopy on the last diesel lane.  Customer did not report the damage.  A couple panels were damaged.</a:t>
            </a:r>
            <a:endParaRPr lang="en-US" dirty="0">
              <a:effectLst/>
            </a:endParaRPr>
          </a:p>
          <a:p>
            <a:pPr marL="0" indent="0">
              <a:buNone/>
            </a:pPr>
            <a:endParaRPr lang="en-US" sz="2000" dirty="0">
              <a:solidFill>
                <a:srgbClr val="FFFF00"/>
              </a:solidFill>
            </a:endParaRPr>
          </a:p>
        </p:txBody>
      </p:sp>
      <p:pic>
        <p:nvPicPr>
          <p:cNvPr id="10" name="Picture 9" descr="A picture containing sitting, black, cat, room&#10;&#10;Description automatically generated">
            <a:extLst>
              <a:ext uri="{FF2B5EF4-FFF2-40B4-BE49-F238E27FC236}">
                <a16:creationId xmlns:a16="http://schemas.microsoft.com/office/drawing/2014/main" id="{4F2A2420-3022-4A77-B154-F1489DEB8F48}"/>
              </a:ext>
            </a:extLst>
          </p:cNvPr>
          <p:cNvPicPr>
            <a:picLocks noChangeAspect="1"/>
          </p:cNvPicPr>
          <p:nvPr/>
        </p:nvPicPr>
        <p:blipFill>
          <a:blip r:embed="rId2"/>
          <a:stretch>
            <a:fillRect/>
          </a:stretch>
        </p:blipFill>
        <p:spPr>
          <a:xfrm>
            <a:off x="1764353" y="2018581"/>
            <a:ext cx="3461767" cy="4615131"/>
          </a:xfrm>
          <a:prstGeom prst="rect">
            <a:avLst/>
          </a:prstGeom>
        </p:spPr>
      </p:pic>
      <p:pic>
        <p:nvPicPr>
          <p:cNvPr id="12" name="Picture 11" descr="A picture containing table, sitting, pink, room&#10;&#10;Description automatically generated">
            <a:extLst>
              <a:ext uri="{FF2B5EF4-FFF2-40B4-BE49-F238E27FC236}">
                <a16:creationId xmlns:a16="http://schemas.microsoft.com/office/drawing/2014/main" id="{F412084A-17DB-4D51-BD0E-3C9F1D648B20}"/>
              </a:ext>
            </a:extLst>
          </p:cNvPr>
          <p:cNvPicPr>
            <a:picLocks noChangeAspect="1"/>
          </p:cNvPicPr>
          <p:nvPr/>
        </p:nvPicPr>
        <p:blipFill>
          <a:blip r:embed="rId3"/>
          <a:stretch>
            <a:fillRect/>
          </a:stretch>
        </p:blipFill>
        <p:spPr>
          <a:xfrm>
            <a:off x="6251275" y="2018581"/>
            <a:ext cx="3462174" cy="4615131"/>
          </a:xfrm>
          <a:prstGeom prst="rect">
            <a:avLst/>
          </a:prstGeom>
        </p:spPr>
      </p:pic>
    </p:spTree>
    <p:extLst>
      <p:ext uri="{BB962C8B-B14F-4D97-AF65-F5344CB8AC3E}">
        <p14:creationId xmlns:p14="http://schemas.microsoft.com/office/powerpoint/2010/main" val="3296995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62164E-4528-40DB-BC26-D6DDE216A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rgbClr val="363D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F30007FA-C6A2-43A0-8045-7016AEF81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322895"/>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6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751012" y="310393"/>
            <a:ext cx="8676222" cy="5570290"/>
          </a:xfrm>
        </p:spPr>
        <p:txBody>
          <a:bodyPr vert="horz" lIns="91440" tIns="45720" rIns="91440" bIns="45720" rtlCol="0" anchor="ctr">
            <a:normAutofit/>
          </a:bodyPr>
          <a:lstStyle/>
          <a:p>
            <a:pPr algn="ctr">
              <a:lnSpc>
                <a:spcPct val="90000"/>
              </a:lnSpc>
            </a:pPr>
            <a:r>
              <a:rPr lang="en-US" sz="17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Date Range: Jan. 01, 2019 – Nov. 19, 2019</a:t>
            </a:r>
            <a:br>
              <a:rPr lang="en-US" sz="17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17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17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Company Total Incidents:  165					</a:t>
            </a:r>
            <a:br>
              <a:rPr lang="en-US" sz="17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17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17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17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FuelMart &amp; Subway Total Incidents: 76 		(Previously 73)</a:t>
            </a:r>
            <a:br>
              <a:rPr lang="en-US" sz="17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17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17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17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FuelMart &amp; Subway employee injuries Reported:</a:t>
            </a:r>
            <a:r>
              <a:rPr lang="en-US" sz="17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a:t>
            </a:r>
            <a:r>
              <a:rPr lang="en-US" sz="17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14</a:t>
            </a:r>
            <a:br>
              <a:rPr lang="en-US" sz="17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17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17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FuelMart Property Damage and/or Vehicle Incidents: 24</a:t>
            </a:r>
            <a:br>
              <a:rPr lang="en-US" sz="17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17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17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FuelMart Customer Spills: 14</a:t>
            </a:r>
            <a:br>
              <a:rPr lang="en-US" sz="17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17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(10 spills at fuel pumps)</a:t>
            </a:r>
            <a:br>
              <a:rPr lang="en-US" sz="17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17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17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FuelMart &amp; Subway Customer injuries reported: 18</a:t>
            </a:r>
            <a:br>
              <a:rPr lang="en-US" sz="17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17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17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Other Incidents: 6</a:t>
            </a:r>
          </a:p>
        </p:txBody>
      </p:sp>
    </p:spTree>
    <p:extLst>
      <p:ext uri="{BB962C8B-B14F-4D97-AF65-F5344CB8AC3E}">
        <p14:creationId xmlns:p14="http://schemas.microsoft.com/office/powerpoint/2010/main" val="3232260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7" name="Rounded Rectangle 9">
            <a:extLst>
              <a:ext uri="{FF2B5EF4-FFF2-40B4-BE49-F238E27FC236}">
                <a16:creationId xmlns:a16="http://schemas.microsoft.com/office/drawing/2014/main" id="{BCA2EB72-13DC-4DC6-B461-3B036C55B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oundRect">
            <a:avLst>
              <a:gd name="adj" fmla="val 2627"/>
            </a:avLst>
          </a:prstGeom>
          <a:solidFill>
            <a:schemeClr val="bg2">
              <a:lumMod val="75000"/>
            </a:schemeClr>
          </a:solidFill>
          <a:ln w="44450">
            <a:gradFill>
              <a:gsLst>
                <a:gs pos="0">
                  <a:schemeClr val="bg2">
                    <a:alpha val="65000"/>
                  </a:schemeClr>
                </a:gs>
                <a:gs pos="98000">
                  <a:schemeClr val="bg2">
                    <a:lumMod val="75000"/>
                    <a:alpha val="55000"/>
                  </a:schemeClr>
                </a:gs>
              </a:gsLst>
              <a:lin ang="5400000" scaled="1"/>
            </a:gradFill>
          </a:ln>
          <a:effectLst>
            <a:innerShdw blurRad="63500" dist="50800" dir="14460000">
              <a:prstClr val="black">
                <a:alpha val="70000"/>
              </a:prstClr>
            </a:inn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41413" y="965199"/>
            <a:ext cx="6075552" cy="4918075"/>
          </a:xfrm>
        </p:spPr>
        <p:txBody>
          <a:bodyPr vert="horz" lIns="91440" tIns="45720" rIns="91440" bIns="45720" rtlCol="0" anchor="ctr">
            <a:normAutofit/>
          </a:bodyPr>
          <a:lstStyle/>
          <a:p>
            <a:r>
              <a:rPr lang="en-US" sz="5400" b="1">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Safety Topic – Housekeeping</a:t>
            </a:r>
            <a:br>
              <a:rPr lang="en-US" sz="5400" b="1">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5400" b="1">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endParaRPr lang="en-US" sz="540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cxnSp>
        <p:nvCxnSpPr>
          <p:cNvPr id="9" name="Straight Connector 8">
            <a:extLst>
              <a:ext uri="{FF2B5EF4-FFF2-40B4-BE49-F238E27FC236}">
                <a16:creationId xmlns:a16="http://schemas.microsoft.com/office/drawing/2014/main" id="{C8F75BF3-096E-451E-A222-96A7F09468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8699" y="2011680"/>
            <a:ext cx="0" cy="283464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106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white background&#10;&#10;Description automatically generated">
            <a:extLst>
              <a:ext uri="{FF2B5EF4-FFF2-40B4-BE49-F238E27FC236}">
                <a16:creationId xmlns:a16="http://schemas.microsoft.com/office/drawing/2014/main" id="{8B050EC5-FE94-4888-8C96-DD7528EB814A}"/>
              </a:ext>
            </a:extLst>
          </p:cNvPr>
          <p:cNvPicPr>
            <a:picLocks noChangeAspect="1"/>
          </p:cNvPicPr>
          <p:nvPr/>
        </p:nvPicPr>
        <p:blipFill>
          <a:blip r:embed="rId2"/>
          <a:stretch>
            <a:fillRect/>
          </a:stretch>
        </p:blipFill>
        <p:spPr>
          <a:xfrm>
            <a:off x="3642275" y="0"/>
            <a:ext cx="4579645" cy="6858000"/>
          </a:xfrm>
          <a:prstGeom prst="rect">
            <a:avLst/>
          </a:prstGeom>
        </p:spPr>
      </p:pic>
    </p:spTree>
    <p:extLst>
      <p:ext uri="{BB962C8B-B14F-4D97-AF65-F5344CB8AC3E}">
        <p14:creationId xmlns:p14="http://schemas.microsoft.com/office/powerpoint/2010/main" val="5934867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0F262FD6-3409-4039-A531-64BD4D2F99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794</Words>
  <Application>Microsoft Office PowerPoint</Application>
  <PresentationFormat>Widescreen</PresentationFormat>
  <Paragraphs>50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Century Gothic</vt:lpstr>
      <vt:lpstr>Mesh</vt:lpstr>
      <vt:lpstr>FuelMart &amp; Subway  Safety Committee Meeting</vt:lpstr>
      <vt:lpstr>PowerPoint Presentation</vt:lpstr>
      <vt:lpstr>Incidents and Injuries From 10/14/2019 to 11/29/2019</vt:lpstr>
      <vt:lpstr>PowerPoint Presentation</vt:lpstr>
      <vt:lpstr>PowerPoint Presentation</vt:lpstr>
      <vt:lpstr>PowerPoint Presentation</vt:lpstr>
      <vt:lpstr>Date Range: Jan. 01, 2019 – Nov. 19, 2019  Company Total Incidents:  165        FuelMart &amp; Subway Total Incidents: 76   (Previously 73)   FuelMart &amp; Subway employee injuries Reported: 14  FuelMart Property Damage and/or Vehicle Incidents: 24  FuelMart Customer Spills: 14  (10 spills at fuel pumps)  FuelMart &amp; Subway Customer injuries reported: 18  Other Incidents: 6</vt:lpstr>
      <vt:lpstr>Safety Topic – Housekeeping  </vt:lpstr>
      <vt:lpstr>PowerPoint Presentation</vt:lpstr>
      <vt:lpstr>Good housekeeping is a necessary requirement for maintaining safety in the workplace. Clean and tidy worksites hold fewer hazards for all employees as well as customers. Incidents and injuries are avoided, and productivity improved where good housekeeping is a daily occurrence.</vt:lpstr>
      <vt:lpstr>  Good housekeeping is possibly the most visible evidence of management and employee concern for safety and health that an organization displays on a day-to-day basis. Orderliness at our worksite contributes to a safe environment for our customers by minimizing obstacles and potential safety and health threats, such as spills, trip hazards, etc. In fact, we have several good reasons for housekeeping:  Prevents incidents, Prevents fire,  Saves time,  Gives control to our employees,  Increases production,  Gives our employees the freedom to move,  Gives our employees pride,  Protects our products and equipment and  Reduces our waste. </vt:lpstr>
      <vt:lpstr>PowerPoint Presentation</vt:lpstr>
      <vt:lpstr>PowerPoint Presentation</vt:lpstr>
      <vt:lpstr>PowerPoint Presentation</vt:lpstr>
      <vt:lpstr>Submitted by Helen Evans  783</vt:lpstr>
      <vt:lpstr>Submitted by Cody secrest 783</vt:lpstr>
      <vt:lpstr>PowerPoint Presentation</vt:lpstr>
      <vt:lpstr>Open Floor Safety Questions / 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FuelMart &amp; Subway  Safety Committee Meeting</dc:title>
  <dc:creator>Lisa Hamilton</dc:creator>
  <cp:lastModifiedBy>Lisa Hamilton</cp:lastModifiedBy>
  <cp:revision>19</cp:revision>
  <dcterms:created xsi:type="dcterms:W3CDTF">2019-11-19T21:45:25Z</dcterms:created>
  <dcterms:modified xsi:type="dcterms:W3CDTF">2019-11-20T20:45:17Z</dcterms:modified>
</cp:coreProperties>
</file>